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79" r:id="rId3"/>
    <p:sldId id="273" r:id="rId4"/>
    <p:sldId id="334" r:id="rId5"/>
    <p:sldId id="336" r:id="rId6"/>
    <p:sldId id="351" r:id="rId7"/>
    <p:sldId id="360" r:id="rId8"/>
    <p:sldId id="341" r:id="rId9"/>
    <p:sldId id="343" r:id="rId10"/>
    <p:sldId id="339" r:id="rId11"/>
    <p:sldId id="344" r:id="rId12"/>
    <p:sldId id="355" r:id="rId13"/>
    <p:sldId id="350" r:id="rId14"/>
    <p:sldId id="337" r:id="rId15"/>
    <p:sldId id="358" r:id="rId16"/>
    <p:sldId id="345" r:id="rId17"/>
    <p:sldId id="338" r:id="rId18"/>
    <p:sldId id="278" r:id="rId19"/>
    <p:sldId id="347" r:id="rId20"/>
    <p:sldId id="348" r:id="rId21"/>
    <p:sldId id="346" r:id="rId22"/>
    <p:sldId id="359" r:id="rId23"/>
    <p:sldId id="275" r:id="rId24"/>
    <p:sldId id="349" r:id="rId25"/>
    <p:sldId id="269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Bebas Neue" panose="020B0606020202050201" pitchFamily="34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Gideon Roman" panose="020B0604020202020204" charset="0"/>
      <p:regular r:id="rId32"/>
    </p:embeddedFont>
    <p:embeddedFont>
      <p:font typeface="Gilda Display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34"/>
            <p14:sldId id="336"/>
            <p14:sldId id="351"/>
            <p14:sldId id="360"/>
            <p14:sldId id="341"/>
            <p14:sldId id="343"/>
            <p14:sldId id="339"/>
            <p14:sldId id="344"/>
            <p14:sldId id="355"/>
            <p14:sldId id="350"/>
            <p14:sldId id="337"/>
            <p14:sldId id="358"/>
            <p14:sldId id="345"/>
            <p14:sldId id="338"/>
            <p14:sldId id="278"/>
            <p14:sldId id="347"/>
            <p14:sldId id="348"/>
            <p14:sldId id="346"/>
            <p14:sldId id="359"/>
            <p14:sldId id="275"/>
            <p14:sldId id="34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107" d="100"/>
          <a:sy n="107" d="100"/>
        </p:scale>
        <p:origin x="7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0C6DEA4-9E61-687E-B12D-FA1CDCD9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A89E3EA-E986-CFEE-15AF-260B081E7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2D120B10-95F6-EBFA-135A-59134C7E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1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3277" y="2071868"/>
            <a:ext cx="7237395" cy="238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Primarni</a:t>
            </a:r>
            <a:r>
              <a:rPr lang="en-US" b="1" dirty="0"/>
              <a:t> </a:t>
            </a:r>
            <a:r>
              <a:rPr lang="en-US" b="1" dirty="0" err="1"/>
              <a:t>cilj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Diskriminator</a:t>
            </a:r>
            <a:r>
              <a:rPr lang="en-US" dirty="0"/>
              <a:t> mora </a:t>
            </a:r>
            <a:r>
              <a:rPr lang="en-US" dirty="0" err="1"/>
              <a:t>postati</a:t>
            </a:r>
            <a:r>
              <a:rPr lang="en-US" dirty="0"/>
              <a:t> </a:t>
            </a:r>
            <a:r>
              <a:rPr lang="en-US" b="1" dirty="0" err="1"/>
              <a:t>dobar</a:t>
            </a:r>
            <a:r>
              <a:rPr lang="en-US" b="1" dirty="0"/>
              <a:t> estimator Wasserstein distance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generator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gradijente</a:t>
            </a:r>
            <a:r>
              <a:rPr lang="en-US" dirty="0"/>
              <a:t> za </a:t>
            </a:r>
            <a:r>
              <a:rPr lang="en-US" dirty="0" err="1"/>
              <a:t>poboljšanje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1CA21-5906-659C-7CB4-CD083117D2B7}"/>
              </a:ext>
            </a:extLst>
          </p:cNvPr>
          <p:cNvCxnSpPr/>
          <p:nvPr/>
        </p:nvCxnSpPr>
        <p:spPr>
          <a:xfrm flipV="1">
            <a:off x="3698240" y="1131147"/>
            <a:ext cx="1517227" cy="109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69DD76-CEEF-2C5D-5954-75F1580F8021}"/>
              </a:ext>
            </a:extLst>
          </p:cNvPr>
          <p:cNvSpPr/>
          <p:nvPr/>
        </p:nvSpPr>
        <p:spPr>
          <a:xfrm>
            <a:off x="5310293" y="589280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Wasserstein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866CB-5434-9572-9B20-79DDEE6933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61653" y="2512054"/>
            <a:ext cx="835795" cy="5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22BDEB-9595-AE38-CEC3-CC9025828E13}"/>
              </a:ext>
            </a:extLst>
          </p:cNvPr>
          <p:cNvSpPr/>
          <p:nvPr/>
        </p:nvSpPr>
        <p:spPr>
          <a:xfrm>
            <a:off x="5597448" y="2243243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penalty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C3C0-26B6-99DA-45C5-17EF01260AC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38027" y="2628176"/>
            <a:ext cx="2227714" cy="72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C1E89-617D-0A8B-8163-4B6C4D898279}"/>
              </a:ext>
            </a:extLst>
          </p:cNvPr>
          <p:cNvSpPr/>
          <p:nvPr/>
        </p:nvSpPr>
        <p:spPr>
          <a:xfrm>
            <a:off x="5065741" y="3024129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F1CB1-F228-6AEF-0ABC-895ACD62F71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36427" y="3982720"/>
            <a:ext cx="894079" cy="2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E599-445F-F8D7-E52C-F1BF0A89837E}"/>
              </a:ext>
            </a:extLst>
          </p:cNvPr>
          <p:cNvSpPr/>
          <p:nvPr/>
        </p:nvSpPr>
        <p:spPr>
          <a:xfrm>
            <a:off x="3630506" y="3924651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generatora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allAtOnce"/>
      <p:bldP spid="4" grpId="0" animBg="1"/>
      <p:bldP spid="6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b="1" dirty="0" err="1"/>
                  <a:t>Značenje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lvl="0"/>
                <a:r>
                  <a:rPr lang="en-US" dirty="0" err="1"/>
                  <a:t>Kažnjava</a:t>
                </a:r>
                <a:r>
                  <a:rPr lang="en-US" dirty="0"/>
                  <a:t> </a:t>
                </a:r>
                <a:r>
                  <a:rPr lang="en-US" dirty="0" err="1"/>
                  <a:t>razlike</a:t>
                </a:r>
                <a:r>
                  <a:rPr lang="en-US" dirty="0"/>
                  <a:t> 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originala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rekonstrukcije</a:t>
                </a:r>
                <a:endParaRPr lang="en-US" dirty="0"/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normalne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mali</a:t>
                </a:r>
                <a:r>
                  <a:rPr lang="en-US" dirty="0"/>
                  <a:t> loss (dobra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anomalne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veliki</a:t>
                </a:r>
                <a:r>
                  <a:rPr lang="en-US" dirty="0"/>
                  <a:t> loss (</a:t>
                </a:r>
                <a:r>
                  <a:rPr lang="en-US" dirty="0" err="1"/>
                  <a:t>loša</a:t>
                </a:r>
                <a:r>
                  <a:rPr lang="en-US" dirty="0"/>
                  <a:t>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415129" y="750184"/>
            <a:ext cx="4470457" cy="36431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0337-56F6-DF7E-9879-44DC058B27BD}"/>
              </a:ext>
            </a:extLst>
          </p:cNvPr>
          <p:cNvCxnSpPr>
            <a:cxnSpLocks/>
          </p:cNvCxnSpPr>
          <p:nvPr/>
        </p:nvCxnSpPr>
        <p:spPr>
          <a:xfrm>
            <a:off x="2736427" y="3982720"/>
            <a:ext cx="2020768" cy="137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A5F42B-9F22-F1ED-C783-6CC71CA9F403}"/>
              </a:ext>
            </a:extLst>
          </p:cNvPr>
          <p:cNvSpPr/>
          <p:nvPr/>
        </p:nvSpPr>
        <p:spPr>
          <a:xfrm>
            <a:off x="4757195" y="2442271"/>
            <a:ext cx="4386805" cy="2480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feats_real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feats_fake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predstavljaju</a:t>
            </a:r>
            <a:r>
              <a:rPr lang="en-US" dirty="0">
                <a:latin typeface="Gideon Roman" panose="020B0604020202020204" charset="0"/>
              </a:rPr>
              <a:t> feature map-e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diskriminatora</a:t>
            </a:r>
            <a:endParaRPr lang="en-US" dirty="0">
              <a:latin typeface="Gideon Roman" panose="020B0604020202020204" charset="0"/>
            </a:endParaRPr>
          </a:p>
          <a:p>
            <a:pPr lvl="0"/>
            <a:r>
              <a:rPr lang="en-US" b="1" dirty="0">
                <a:latin typeface="Gideon Roman" panose="020B0604020202020204" charset="0"/>
              </a:rPr>
              <a:t>Flatten feature map-e: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>
                <a:latin typeface="Gideon Roman" panose="020B0604020202020204" charset="0"/>
              </a:rPr>
              <a:t># Original: </a:t>
            </a:r>
            <a:r>
              <a:rPr lang="en-US" dirty="0" err="1">
                <a:latin typeface="Gideon Roman" panose="020B0604020202020204" charset="0"/>
              </a:rPr>
              <a:t>fr</a:t>
            </a:r>
            <a:r>
              <a:rPr lang="en-US" dirty="0">
                <a:latin typeface="Gideon Roman" panose="020B0604020202020204" charset="0"/>
              </a:rPr>
              <a:t> shape = (batch, channels, height, width) </a:t>
            </a:r>
          </a:p>
          <a:p>
            <a:r>
              <a:rPr lang="en-US" dirty="0">
                <a:latin typeface="Gideon Roman" panose="020B0604020202020204" charset="0"/>
              </a:rPr>
              <a:t># Flatten: (batch, channels*height*width)</a:t>
            </a:r>
          </a:p>
          <a:p>
            <a:r>
              <a:rPr lang="en-US" dirty="0" err="1">
                <a:latin typeface="Gideon Roman" panose="020B0604020202020204" charset="0"/>
              </a:rPr>
              <a:t>Dodajemo</a:t>
            </a:r>
            <a:r>
              <a:rPr lang="en-US" dirty="0">
                <a:latin typeface="Gideon Roman" panose="020B0604020202020204" charset="0"/>
              </a:rPr>
              <a:t> MSE za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od 5 feature </a:t>
            </a:r>
            <a:r>
              <a:rPr lang="en-US" dirty="0" err="1">
                <a:latin typeface="Gideon Roman" panose="020B0604020202020204" charset="0"/>
              </a:rPr>
              <a:t>nivoa</a:t>
            </a:r>
            <a:r>
              <a:rPr lang="en-US" dirty="0">
                <a:latin typeface="Gideon Roman" panose="020B0604020202020204" charset="0"/>
              </a:rPr>
              <a:t>.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nivo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daje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drugačiju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perspektivu</a:t>
            </a:r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blipFill>
                <a:blip r:embed="rId3"/>
                <a:stretch>
                  <a:fillRect l="-147" b="-1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842437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820432" y="591407"/>
            <a:ext cx="4075777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800" dirty="0"/>
              <a:t>CLIP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496222" y="206072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b="1" dirty="0"/>
              <a:t>CLIP (Contrastive Language–Image Pretraining)</a:t>
            </a:r>
            <a:r>
              <a:rPr lang="en-US" dirty="0"/>
              <a:t> je </a:t>
            </a:r>
            <a:r>
              <a:rPr lang="en-US" dirty="0" err="1"/>
              <a:t>multimodalni</a:t>
            </a:r>
            <a:r>
              <a:rPr lang="en-US" dirty="0"/>
              <a:t> model koji </a:t>
            </a:r>
            <a:r>
              <a:rPr lang="en-US" dirty="0" err="1"/>
              <a:t>mapira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u </a:t>
            </a:r>
            <a:r>
              <a:rPr lang="en-US" dirty="0" err="1"/>
              <a:t>zajednički</a:t>
            </a:r>
            <a:r>
              <a:rPr lang="en-US" dirty="0"/>
              <a:t> </a:t>
            </a:r>
            <a:r>
              <a:rPr lang="en-US" dirty="0" err="1"/>
              <a:t>semantički</a:t>
            </a:r>
            <a:r>
              <a:rPr lang="en-US" dirty="0"/>
              <a:t> embedding </a:t>
            </a:r>
            <a:r>
              <a:rPr lang="en-US" dirty="0" err="1"/>
              <a:t>prostor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Model se </a:t>
            </a:r>
            <a:r>
              <a:rPr lang="en-US" dirty="0" err="1"/>
              <a:t>trenira</a:t>
            </a:r>
            <a:r>
              <a:rPr lang="en-US" dirty="0"/>
              <a:t> </a:t>
            </a:r>
            <a:r>
              <a:rPr lang="en-US" dirty="0" err="1"/>
              <a:t>kontrastivno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velikom</a:t>
            </a:r>
            <a:r>
              <a:rPr lang="en-US" dirty="0"/>
              <a:t> </a:t>
            </a:r>
            <a:r>
              <a:rPr lang="en-US" dirty="0" err="1"/>
              <a:t>broju</a:t>
            </a:r>
            <a:r>
              <a:rPr lang="en-US" dirty="0"/>
              <a:t> </a:t>
            </a:r>
            <a:r>
              <a:rPr lang="en-US" dirty="0" err="1"/>
              <a:t>parova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opisa</a:t>
            </a:r>
            <a:r>
              <a:rPr lang="en-US" dirty="0"/>
              <a:t>, </a:t>
            </a:r>
            <a:r>
              <a:rPr lang="en-US" dirty="0" err="1"/>
              <a:t>čime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visokonivojske</a:t>
            </a:r>
            <a:r>
              <a:rPr lang="en-US" dirty="0"/>
              <a:t> </a:t>
            </a:r>
            <a:r>
              <a:rPr lang="en-US" dirty="0" err="1"/>
              <a:t>semantičke</a:t>
            </a:r>
            <a:r>
              <a:rPr lang="en-US" dirty="0"/>
              <a:t> </a:t>
            </a:r>
            <a:r>
              <a:rPr lang="en-US" dirty="0" err="1"/>
              <a:t>reprezentacije</a:t>
            </a:r>
            <a:r>
              <a:rPr lang="en-US" dirty="0"/>
              <a:t> </a:t>
            </a:r>
            <a:r>
              <a:rPr lang="en-US" dirty="0" err="1"/>
              <a:t>vizuelnog</a:t>
            </a:r>
            <a:r>
              <a:rPr lang="en-US" dirty="0"/>
              <a:t> </a:t>
            </a:r>
            <a:r>
              <a:rPr lang="en-US" dirty="0" err="1"/>
              <a:t>sadržaja</a:t>
            </a:r>
            <a:r>
              <a:rPr lang="en-US" dirty="0"/>
              <a:t>.</a:t>
            </a:r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950247"/>
            <a:ext cx="30078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deon Roman" panose="020B0604020202020204" charset="0"/>
              </a:rPr>
              <a:t>CLIP se </a:t>
            </a:r>
            <a:r>
              <a:rPr lang="en-US" dirty="0" err="1">
                <a:latin typeface="Gideon Roman" panose="020B0604020202020204" charset="0"/>
              </a:rPr>
              <a:t>sastoji</a:t>
            </a:r>
            <a:r>
              <a:rPr lang="en-US" dirty="0">
                <a:latin typeface="Gideon Roman" panose="020B0604020202020204" charset="0"/>
              </a:rPr>
              <a:t> od </a:t>
            </a:r>
            <a:r>
              <a:rPr lang="en-US" dirty="0" err="1">
                <a:latin typeface="Gideon Roman" panose="020B0604020202020204" charset="0"/>
              </a:rPr>
              <a:t>dvije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glavne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komponente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r>
              <a:rPr lang="en-US" b="1" dirty="0">
                <a:latin typeface="Gideon Roman" panose="020B0604020202020204" charset="0"/>
              </a:rPr>
              <a:t>Image Encoder</a:t>
            </a:r>
            <a:r>
              <a:rPr lang="en-US" dirty="0">
                <a:latin typeface="Gideon Roman" panose="020B0604020202020204" charset="0"/>
              </a:rPr>
              <a:t> (Vision Transformer </a:t>
            </a:r>
            <a:r>
              <a:rPr lang="en-US" dirty="0" err="1">
                <a:latin typeface="Gideon Roman" panose="020B0604020202020204" charset="0"/>
              </a:rPr>
              <a:t>ili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ResNet</a:t>
            </a:r>
            <a:r>
              <a:rPr lang="en-US" dirty="0">
                <a:latin typeface="Gideon Roman" panose="020B0604020202020204" charset="0"/>
              </a:rPr>
              <a:t>)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koji </a:t>
            </a:r>
            <a:r>
              <a:rPr lang="en-US" dirty="0" err="1">
                <a:latin typeface="Gideon Roman" panose="020B0604020202020204" charset="0"/>
              </a:rPr>
              <a:t>mapira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ulaznu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sliku</a:t>
            </a:r>
            <a:r>
              <a:rPr lang="en-US" dirty="0">
                <a:latin typeface="Gideon Roman" panose="020B0604020202020204" charset="0"/>
              </a:rPr>
              <a:t> u </a:t>
            </a:r>
            <a:r>
              <a:rPr lang="en-US" dirty="0" err="1">
                <a:latin typeface="Gideon Roman" panose="020B0604020202020204" charset="0"/>
              </a:rPr>
              <a:t>vektor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visoke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dimenzionalnosti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Text Encoder</a:t>
            </a:r>
            <a:r>
              <a:rPr lang="en-US" dirty="0">
                <a:latin typeface="Gideon Roman" panose="020B0604020202020204" charset="0"/>
              </a:rPr>
              <a:t> (Transformer)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koji </a:t>
            </a:r>
            <a:r>
              <a:rPr lang="en-US" dirty="0" err="1">
                <a:latin typeface="Gideon Roman" panose="020B0604020202020204" charset="0"/>
              </a:rPr>
              <a:t>mapira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tekstualni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opis</a:t>
            </a:r>
            <a:r>
              <a:rPr lang="en-US" dirty="0">
                <a:latin typeface="Gideon Roman" panose="020B0604020202020204" charset="0"/>
              </a:rPr>
              <a:t> u </a:t>
            </a:r>
            <a:r>
              <a:rPr lang="en-US" dirty="0" err="1">
                <a:latin typeface="Gideon Roman" panose="020B0604020202020204" charset="0"/>
              </a:rPr>
              <a:t>isti</a:t>
            </a:r>
            <a:r>
              <a:rPr lang="en-US" dirty="0">
                <a:latin typeface="Gideon Roman" panose="020B0604020202020204" charset="0"/>
              </a:rPr>
              <a:t> embedding </a:t>
            </a:r>
            <a:r>
              <a:rPr lang="en-US" dirty="0" err="1">
                <a:latin typeface="Gideon Roman" panose="020B0604020202020204" charset="0"/>
              </a:rPr>
              <a:t>prostor</a:t>
            </a:r>
            <a:endParaRPr lang="en-US" dirty="0">
              <a:latin typeface="Gideon Roman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Izračunavanje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semantičkog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810420"/>
                <a:ext cx="8320958" cy="15226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/>
                  <a:t>Za test </a:t>
                </a:r>
                <a:r>
                  <a:rPr lang="en-US" sz="1200" dirty="0" err="1"/>
                  <a:t>sliku</a:t>
                </a:r>
                <a:r>
                  <a:rPr lang="en-US" sz="1200" dirty="0"/>
                  <a:t>, CLIP image encoder </a:t>
                </a:r>
                <a:r>
                  <a:rPr lang="en-US" sz="1200" dirty="0" err="1"/>
                  <a:t>generiše</a:t>
                </a:r>
                <a:r>
                  <a:rPr lang="en-US" sz="1200" dirty="0"/>
                  <a:t> embedding </a:t>
                </a:r>
                <a:r>
                  <a:rPr lang="en-US" sz="1200" dirty="0" err="1"/>
                  <a:t>vektor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/>
                      <m:t>𝑧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r>
                  <a:rPr lang="en-US" sz="1200" dirty="0"/>
                  <a:t>Globalni </a:t>
                </a:r>
                <a:r>
                  <a:rPr lang="en-US" sz="1200" dirty="0" err="1"/>
                  <a:t>anomalijski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skor</a:t>
                </a:r>
                <a:r>
                  <a:rPr lang="en-US" sz="1200" dirty="0"/>
                  <a:t> </a:t>
                </a:r>
                <a:r>
                  <a:rPr lang="en-US" sz="1200" dirty="0" err="1"/>
                  <a:t>računa</a:t>
                </a:r>
                <a:r>
                  <a:rPr lang="en-US" sz="1200" dirty="0"/>
                  <a:t> se </a:t>
                </a:r>
                <a:r>
                  <a:rPr lang="en-US" sz="1200" dirty="0" err="1"/>
                  <a:t>kao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udaljenost</a:t>
                </a:r>
                <a:r>
                  <a:rPr lang="en-US" sz="1200" dirty="0"/>
                  <a:t> tog </a:t>
                </a:r>
                <a:r>
                  <a:rPr lang="en-US" sz="1200" dirty="0" err="1"/>
                  <a:t>vektora</a:t>
                </a:r>
                <a:r>
                  <a:rPr lang="en-US" sz="1200" dirty="0"/>
                  <a:t> od </a:t>
                </a:r>
                <a:r>
                  <a:rPr lang="en-US" sz="1200" dirty="0" err="1"/>
                  <a:t>distribucije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normalnih</a:t>
                </a:r>
                <a:r>
                  <a:rPr lang="en-US" sz="1200" dirty="0"/>
                  <a:t> </a:t>
                </a:r>
                <a:r>
                  <a:rPr lang="en-US" sz="1200" dirty="0" err="1"/>
                  <a:t>embeddinga</a:t>
                </a:r>
                <a:r>
                  <a:rPr lang="en-US" sz="12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S</m:t>
                      </m:r>
                      <m:r>
                        <m:rPr>
                          <m:nor/>
                        </m:rPr>
                        <a:rPr lang="en-US" baseline="-25000" dirty="0"/>
                        <m:t>global</m:t>
                      </m:r>
                      <m:r>
                        <a:rPr lang="ar-AE" i="0"/>
                        <m:t>=∥</m:t>
                      </m:r>
                      <m:r>
                        <a:rPr lang="ar-AE"/>
                        <m:t>𝑧</m:t>
                      </m:r>
                      <m:r>
                        <a:rPr lang="ar-AE" i="0"/>
                        <m:t>−</m:t>
                      </m:r>
                      <m:r>
                        <a:rPr lang="ar-AE"/>
                        <m:t>𝜇</m:t>
                      </m:r>
                      <m:r>
                        <a:rPr lang="ar-AE" i="0"/>
                        <m:t>∥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 err="1"/>
                  <a:t>gdje</a:t>
                </a:r>
                <a:r>
                  <a:rPr lang="en-US" sz="1200" dirty="0"/>
                  <a:t> je:</a:t>
                </a:r>
              </a:p>
              <a:p>
                <a14:m>
                  <m:oMath xmlns:m="http://schemas.openxmlformats.org/officeDocument/2006/math">
                    <m:r>
                      <a:rPr lang="en-US"/>
                      <m:t>𝜇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 err="1"/>
                  <a:t>srednja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vrijednost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embeddinga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normalnih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uzoraka</a:t>
                </a:r>
                <a:endParaRPr lang="en-US" sz="1200" dirty="0"/>
              </a:p>
              <a:p>
                <a:r>
                  <a:rPr lang="en-US" sz="1200" dirty="0" err="1"/>
                  <a:t>Veća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udaljenost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ukazuje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veće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semantičko</a:t>
                </a:r>
                <a:r>
                  <a:rPr lang="en-US" sz="1200" dirty="0"/>
                  <a:t> </a:t>
                </a:r>
                <a:r>
                  <a:rPr lang="en-US" sz="1200" dirty="0" err="1"/>
                  <a:t>odstupanje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slike</a:t>
                </a:r>
                <a:r>
                  <a:rPr lang="en-US" sz="1200" dirty="0"/>
                  <a:t> u </a:t>
                </a:r>
                <a:r>
                  <a:rPr lang="en-US" sz="1200" dirty="0" err="1"/>
                  <a:t>odnosu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na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normalan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kontekst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što</a:t>
                </a:r>
                <a:r>
                  <a:rPr lang="en-US" sz="1200" dirty="0"/>
                  <a:t> je </a:t>
                </a:r>
                <a:r>
                  <a:rPr lang="en-US" sz="1200" dirty="0" err="1"/>
                  <a:t>indikativno</a:t>
                </a:r>
                <a:r>
                  <a:rPr lang="en-US" sz="1200" dirty="0"/>
                  <a:t> za</a:t>
                </a:r>
              </a:p>
              <a:p>
                <a:r>
                  <a:rPr lang="en-US" sz="1200" dirty="0" err="1"/>
                  <a:t>logičke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anomalije</a:t>
                </a:r>
                <a:r>
                  <a:rPr lang="en-US" sz="1200" dirty="0"/>
                  <a:t>.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810420"/>
                <a:ext cx="8320958" cy="1522661"/>
              </a:xfrm>
              <a:prstGeom prst="rect">
                <a:avLst/>
              </a:prstGeom>
              <a:blipFill>
                <a:blip r:embed="rId3"/>
                <a:stretch>
                  <a:fillRect b="-8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825392"/>
            <a:ext cx="8320958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" y="1587754"/>
            <a:ext cx="8049126" cy="2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0.88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820269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deon Roman" panose="020B0604020202020204" charset="0"/>
              </a:rPr>
              <a:t>ConvTranspose2d je </a:t>
            </a:r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>
                <a:latin typeface="Gideon Roman" panose="020B0604020202020204" charset="0"/>
              </a:rPr>
              <a:t> </a:t>
            </a:r>
          </a:p>
          <a:p>
            <a:r>
              <a:rPr lang="en-US" sz="120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DA87B3A1-D874-788B-E505-7B9FD1FEAB80}"/>
              </a:ext>
            </a:extLst>
          </p:cNvPr>
          <p:cNvCxnSpPr>
            <a:cxnSpLocks/>
          </p:cNvCxnSpPr>
          <p:nvPr/>
        </p:nvCxnSpPr>
        <p:spPr>
          <a:xfrm>
            <a:off x="5005138" y="488657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37DD-9AD1-EDBA-4B99-79AD0A6D68F0}"/>
              </a:ext>
            </a:extLst>
          </p:cNvPr>
          <p:cNvSpPr txBox="1"/>
          <p:nvPr/>
        </p:nvSpPr>
        <p:spPr>
          <a:xfrm>
            <a:off x="5926634" y="4724470"/>
            <a:ext cx="3217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Izlaz: (batch, </a:t>
            </a:r>
            <a:r>
              <a:rPr lang="en-US" sz="1200" dirty="0">
                <a:latin typeface="Gideon Roman" panose="020B0604020202020204" charset="0"/>
              </a:rPr>
              <a:t>1, 1, 1</a:t>
            </a:r>
            <a:r>
              <a:rPr lang="pl-PL" sz="1200" dirty="0">
                <a:latin typeface="Gideon Roman" panose="020B0604020202020204" charset="0"/>
              </a:rPr>
              <a:t>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4D9E9C4D-4802-1006-4940-92D1FE3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89223764-E7E5-2CE2-4081-D8CF3742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DDB5D7-BC70-A7A6-C1F1-616FE7C7893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F895CA-8F39-FBE9-BDE2-5C6E1C3F3812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E6E2431B-E037-CC25-FA4B-C237F5A56F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1664" y="1417588"/>
            <a:ext cx="83782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i="0" dirty="0" err="1"/>
              <a:t>Funkcija</a:t>
            </a:r>
            <a:r>
              <a:rPr lang="en-US" sz="1800" i="0" dirty="0"/>
              <a:t> f je </a:t>
            </a:r>
            <a:r>
              <a:rPr lang="en-US" sz="1800" b="1" i="0" dirty="0"/>
              <a:t>1-Lipschitz </a:t>
            </a:r>
            <a:r>
              <a:rPr lang="en-US" sz="1800" b="1" i="0" dirty="0" err="1"/>
              <a:t>kontinuirana</a:t>
            </a:r>
            <a:r>
              <a:rPr lang="en-US" sz="1800" i="0" dirty="0"/>
              <a:t> </a:t>
            </a:r>
            <a:r>
              <a:rPr lang="en-US" sz="1800" i="0" dirty="0" err="1"/>
              <a:t>ako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800" dirty="0"/>
              <a:t>|f(x) - f(y)| ≤ |x - y|   </a:t>
            </a:r>
            <a:r>
              <a:rPr lang="es-ES" sz="1800" dirty="0" err="1"/>
              <a:t>za</a:t>
            </a:r>
            <a:r>
              <a:rPr lang="es-ES" sz="1800" dirty="0"/>
              <a:t> </a:t>
            </a:r>
            <a:r>
              <a:rPr lang="es-ES" sz="1800" dirty="0" err="1"/>
              <a:t>sve</a:t>
            </a:r>
            <a:r>
              <a:rPr lang="es-ES" sz="1800" dirty="0"/>
              <a:t> x, y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 err="1"/>
              <a:t>Geometrijsko</a:t>
            </a:r>
            <a:r>
              <a:rPr lang="en-US" sz="1800" b="1" i="0" dirty="0"/>
              <a:t> </a:t>
            </a:r>
            <a:r>
              <a:rPr lang="en-US" sz="1800" b="1" i="0" dirty="0" err="1"/>
              <a:t>značenje</a:t>
            </a:r>
            <a:r>
              <a:rPr lang="en-US" sz="1800" b="1" i="0" dirty="0"/>
              <a:t>:</a:t>
            </a:r>
            <a:br>
              <a:rPr lang="en-US" sz="1800" dirty="0"/>
            </a:br>
            <a:r>
              <a:rPr lang="en-US" sz="1800" i="0" dirty="0" err="1"/>
              <a:t>Gradijent</a:t>
            </a:r>
            <a:r>
              <a:rPr lang="en-US" sz="1800" i="0" dirty="0"/>
              <a:t> </a:t>
            </a:r>
            <a:r>
              <a:rPr lang="en-US" sz="1800" i="0" dirty="0" err="1"/>
              <a:t>funkcije</a:t>
            </a:r>
            <a:r>
              <a:rPr lang="en-US" sz="1800" i="0" dirty="0"/>
              <a:t> je </a:t>
            </a:r>
            <a:r>
              <a:rPr lang="en-US" sz="1800" b="1" i="0" dirty="0" err="1"/>
              <a:t>uvijek</a:t>
            </a:r>
            <a:r>
              <a:rPr lang="en-US" sz="1800" b="1" i="0" dirty="0"/>
              <a:t> ≤ 1</a:t>
            </a:r>
            <a:r>
              <a:rPr lang="en-US" sz="1800" i="0" dirty="0"/>
              <a:t> u </a:t>
            </a:r>
            <a:r>
              <a:rPr lang="en-US" sz="1800" i="0" dirty="0" err="1"/>
              <a:t>svim</a:t>
            </a:r>
            <a:r>
              <a:rPr lang="en-US" sz="1800" i="0" dirty="0"/>
              <a:t> </a:t>
            </a:r>
            <a:r>
              <a:rPr lang="en-US" sz="1800" i="0" dirty="0" err="1"/>
              <a:t>pravcima</a:t>
            </a:r>
            <a:r>
              <a:rPr lang="en-US" sz="1800" i="0" dirty="0"/>
              <a:t>. </a:t>
            </a:r>
            <a:r>
              <a:rPr lang="en-US" sz="1800" i="0" dirty="0" err="1"/>
              <a:t>Tj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||∇f(x)|| ≤ 1 za </a:t>
            </a:r>
            <a:r>
              <a:rPr lang="en-US" sz="1800" dirty="0" err="1"/>
              <a:t>sve</a:t>
            </a:r>
            <a:r>
              <a:rPr lang="en-US" sz="1800" dirty="0"/>
              <a:t> x </a:t>
            </a:r>
            <a:endParaRPr lang="es-ES" sz="1800" dirty="0"/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332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8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8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8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8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8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8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8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0" lang="en-US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algn="l"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ograničenje</a:t>
                </a:r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en-US" i="0" dirty="0"/>
                  <a:t>L2 norma </a:t>
                </a:r>
                <a:r>
                  <a:rPr lang="en-US" i="0" dirty="0" err="1"/>
                  <a:t>gradijenta</a:t>
                </a:r>
                <a:r>
                  <a:rPr lang="en-US" i="0" dirty="0"/>
                  <a:t> </a:t>
                </a:r>
                <a:r>
                  <a:rPr lang="en-US" i="0" dirty="0" err="1"/>
                  <a:t>Diskriminatora</a:t>
                </a:r>
                <a:r>
                  <a:rPr lang="en-US" i="0" dirty="0"/>
                  <a:t>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/>
                        <m:t>O</m:t>
                      </m:r>
                      <m:r>
                        <m:rPr>
                          <m:nor/>
                        </m:rPr>
                        <a:rPr lang="en-US"/>
                        <m:t>č</m:t>
                      </m:r>
                      <m:r>
                        <m:rPr>
                          <m:nor/>
                        </m:rPr>
                        <a:rPr lang="en-US"/>
                        <m:t>ekivana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vrednost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nad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uzorcima</m:t>
                      </m:r>
                      <m:acc>
                        <m:accPr>
                          <m:chr m:val="̂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1" smtClean="0"/>
                        <m:t>i</m:t>
                      </m:r>
                      <m:r>
                        <m:rPr>
                          <m:nor/>
                        </m:rPr>
                        <a:rPr lang="en-US"/>
                        <m:t>z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distribucije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l"/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990DA-5468-7545-9428-EEC39AF701B7}"/>
              </a:ext>
            </a:extLst>
          </p:cNvPr>
          <p:cNvSpPr/>
          <p:nvPr/>
        </p:nvSpPr>
        <p:spPr>
          <a:xfrm>
            <a:off x="3556000" y="92746"/>
            <a:ext cx="5483656" cy="4990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ideon Roman" panose="020B0604020202020204" charset="0"/>
              </a:rPr>
              <a:t>Zašto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interpolacija</a:t>
            </a:r>
            <a:r>
              <a:rPr lang="en-US" dirty="0">
                <a:latin typeface="Gideon Roman" panose="020B0604020202020204" charset="0"/>
              </a:rPr>
              <a:t>?</a:t>
            </a:r>
          </a:p>
          <a:p>
            <a:r>
              <a:rPr lang="en-US" b="1" dirty="0" err="1">
                <a:latin typeface="Gideon Roman" panose="020B0604020202020204" charset="0"/>
              </a:rPr>
              <a:t>Teorijski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zahtjev</a:t>
            </a:r>
            <a:r>
              <a:rPr lang="en-US" b="1" dirty="0">
                <a:latin typeface="Gideon Roman" panose="020B0604020202020204" charset="0"/>
              </a:rPr>
              <a:t>:</a:t>
            </a:r>
          </a:p>
          <a:p>
            <a:r>
              <a:rPr lang="en-US" dirty="0" err="1">
                <a:latin typeface="Gideon Roman" panose="020B0604020202020204" charset="0"/>
              </a:rPr>
              <a:t>Trebalo</a:t>
            </a:r>
            <a:r>
              <a:rPr lang="en-US" dirty="0">
                <a:latin typeface="Gideon Roman" panose="020B0604020202020204" charset="0"/>
              </a:rPr>
              <a:t> bi da </a:t>
            </a:r>
            <a:r>
              <a:rPr lang="en-US" dirty="0" err="1">
                <a:latin typeface="Gideon Roman" panose="020B0604020202020204" charset="0"/>
              </a:rPr>
              <a:t>provjerimo</a:t>
            </a:r>
            <a:r>
              <a:rPr lang="en-US" dirty="0">
                <a:latin typeface="Gideon Roman" panose="020B0604020202020204" charset="0"/>
              </a:rPr>
              <a:t> ||∇f(x)|| ≤ 1 za </a:t>
            </a:r>
            <a:r>
              <a:rPr lang="en-US" b="1" dirty="0" err="1">
                <a:latin typeface="Gideon Roman" panose="020B0604020202020204" charset="0"/>
              </a:rPr>
              <a:t>svako</a:t>
            </a:r>
            <a:r>
              <a:rPr lang="en-US" dirty="0">
                <a:latin typeface="Gideon Roman" panose="020B0604020202020204" charset="0"/>
              </a:rPr>
              <a:t> x u </a:t>
            </a:r>
            <a:r>
              <a:rPr lang="en-US" dirty="0" err="1">
                <a:latin typeface="Gideon Roman" panose="020B0604020202020204" charset="0"/>
              </a:rPr>
              <a:t>prostoru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b="1" dirty="0">
                <a:latin typeface="Gideon Roman" panose="020B0604020202020204" charset="0"/>
              </a:rPr>
              <a:t>Problem: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Nekonstantan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skup</a:t>
            </a:r>
            <a:r>
              <a:rPr lang="en-US" dirty="0">
                <a:latin typeface="Gideon Roman" panose="020B0604020202020204" charset="0"/>
              </a:rPr>
              <a:t> je </a:t>
            </a:r>
            <a:r>
              <a:rPr lang="en-US" b="1" dirty="0" err="1">
                <a:latin typeface="Gideon Roman" panose="020B0604020202020204" charset="0"/>
              </a:rPr>
              <a:t>beskonačan</a:t>
            </a:r>
            <a:r>
              <a:rPr lang="en-US" dirty="0">
                <a:latin typeface="Gideon Roman" panose="020B0604020202020204" charset="0"/>
              </a:rPr>
              <a:t>!</a:t>
            </a:r>
          </a:p>
          <a:p>
            <a:r>
              <a:rPr lang="en-US" b="1" dirty="0" err="1">
                <a:latin typeface="Gideon Roman" panose="020B0604020202020204" charset="0"/>
              </a:rPr>
              <a:t>Praktično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rešenje</a:t>
            </a:r>
            <a:r>
              <a:rPr lang="en-US" b="1" dirty="0">
                <a:latin typeface="Gideon Roman" panose="020B0604020202020204" charset="0"/>
              </a:rPr>
              <a:t> (Gulrajani et al.):</a:t>
            </a:r>
          </a:p>
          <a:p>
            <a:r>
              <a:rPr lang="en-US" dirty="0" err="1">
                <a:latin typeface="Gideon Roman" panose="020B0604020202020204" charset="0"/>
              </a:rPr>
              <a:t>Dovoljno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proveriti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samo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na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interpolacijama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realnih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generisanih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pPr latinLnBrk="1"/>
            <a:r>
              <a:rPr lang="en-US" dirty="0">
                <a:latin typeface="Gideon Roman" panose="020B0604020202020204" charset="0"/>
              </a:rPr>
              <a:t>x̂ = </a:t>
            </a:r>
            <a:r>
              <a:rPr lang="el-GR" dirty="0">
                <a:latin typeface="Gideon Roman" panose="020B0604020202020204" charset="0"/>
              </a:rPr>
              <a:t>ε * </a:t>
            </a:r>
            <a:r>
              <a:rPr lang="en-US" dirty="0" err="1">
                <a:latin typeface="Gideon Roman" panose="020B0604020202020204" charset="0"/>
              </a:rPr>
              <a:t>x_real</a:t>
            </a:r>
            <a:r>
              <a:rPr lang="en-US" dirty="0">
                <a:latin typeface="Gideon Roman" panose="020B0604020202020204" charset="0"/>
              </a:rPr>
              <a:t> + (1 - </a:t>
            </a:r>
            <a:r>
              <a:rPr lang="el-GR" dirty="0">
                <a:latin typeface="Gideon Roman" panose="020B0604020202020204" charset="0"/>
              </a:rPr>
              <a:t>ε) * </a:t>
            </a:r>
            <a:r>
              <a:rPr lang="en-US" dirty="0" err="1">
                <a:latin typeface="Gideon Roman" panose="020B0604020202020204" charset="0"/>
              </a:rPr>
              <a:t>x_fake</a:t>
            </a:r>
            <a:endParaRPr lang="en-US" dirty="0">
              <a:latin typeface="Gideon Roman" panose="020B0604020202020204" charset="0"/>
            </a:endParaRPr>
          </a:p>
          <a:p>
            <a:pPr latinLnBrk="1"/>
            <a:r>
              <a:rPr lang="en-US" dirty="0" err="1">
                <a:latin typeface="Gideon Roman" panose="020B0604020202020204" charset="0"/>
              </a:rPr>
              <a:t>gdje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l-GR" dirty="0">
                <a:latin typeface="Gideon Roman" panose="020B0604020202020204" charset="0"/>
              </a:rPr>
              <a:t>ε ∼ </a:t>
            </a:r>
            <a:r>
              <a:rPr lang="en-US" dirty="0">
                <a:latin typeface="Gideon Roman" panose="020B0604020202020204" charset="0"/>
              </a:rPr>
              <a:t>Uniform(0,1)</a:t>
            </a:r>
          </a:p>
          <a:p>
            <a:pPr algn="ctr"/>
            <a:r>
              <a:rPr lang="en-US" b="1" dirty="0" err="1">
                <a:latin typeface="Gideon Roman" panose="020B0604020202020204" charset="0"/>
              </a:rPr>
              <a:t>Teorema</a:t>
            </a:r>
            <a:r>
              <a:rPr lang="en-US" b="1" dirty="0">
                <a:latin typeface="Gideon Roman" panose="020B0604020202020204" charset="0"/>
              </a:rPr>
              <a:t>: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Ako je ||∇f(x̂)|| ≤ 1 za </a:t>
            </a:r>
            <a:r>
              <a:rPr lang="en-US" dirty="0" err="1">
                <a:latin typeface="Gideon Roman" panose="020B0604020202020204" charset="0"/>
              </a:rPr>
              <a:t>sve</a:t>
            </a:r>
            <a:r>
              <a:rPr lang="en-US" dirty="0">
                <a:latin typeface="Gideon Roman" panose="020B0604020202020204" charset="0"/>
              </a:rPr>
              <a:t> x̂  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svim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linijama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real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fake, </a:t>
            </a:r>
            <a:r>
              <a:rPr lang="en-US" dirty="0" err="1">
                <a:latin typeface="Gideon Roman" panose="020B0604020202020204" charset="0"/>
              </a:rPr>
              <a:t>onda</a:t>
            </a:r>
            <a:r>
              <a:rPr lang="en-US" dirty="0">
                <a:latin typeface="Gideon Roman" panose="020B0604020202020204" charset="0"/>
              </a:rPr>
              <a:t> je f 1-Lipschitz </a:t>
            </a:r>
            <a:r>
              <a:rPr lang="en-US" b="1" dirty="0" err="1">
                <a:latin typeface="Gideon Roman" panose="020B0604020202020204" charset="0"/>
              </a:rPr>
              <a:t>svuda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relevantno</a:t>
            </a:r>
            <a:r>
              <a:rPr lang="en-US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D4181F-3149-823A-F0F7-BD8F4774C786}"/>
              </a:ext>
            </a:extLst>
          </p:cNvPr>
          <p:cNvCxnSpPr>
            <a:cxnSpLocks/>
          </p:cNvCxnSpPr>
          <p:nvPr/>
        </p:nvCxnSpPr>
        <p:spPr>
          <a:xfrm flipV="1">
            <a:off x="1489921" y="2208107"/>
            <a:ext cx="2066079" cy="246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312058"/>
            <a:ext cx="613703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scalar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1490</Words>
  <Application>Microsoft Office PowerPoint</Application>
  <PresentationFormat>On-screen Show (16:9)</PresentationFormat>
  <Paragraphs>152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Gideon Roman</vt:lpstr>
      <vt:lpstr>Bebas Neue</vt:lpstr>
      <vt:lpstr>Anaheim</vt:lpstr>
      <vt:lpstr>Cambria Math</vt:lpstr>
      <vt:lpstr>Gilda Display</vt:lpstr>
      <vt:lpstr>Arial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WGAN: ideja (Wasserstein distance)</vt:lpstr>
      <vt:lpstr>Lipschitz uslov i gradient penalty (GP)</vt:lpstr>
      <vt:lpstr>Lipschitz uslov i gradient penalty (GP)</vt:lpstr>
      <vt:lpstr>PowerPoint Presentation</vt:lpstr>
      <vt:lpstr>PowerPoint Presentation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Anomaly score: formula i interpretacija</vt:lpstr>
      <vt:lpstr>PowerPoint Presentation</vt:lpstr>
      <vt:lpstr>PowerPoint Presentation</vt:lpstr>
      <vt:lpstr>Izračunavanje globalnog semantičkog skora</vt:lpstr>
      <vt:lpstr>Kombinovanje lokalnog i globalnog skora</vt:lpstr>
      <vt:lpstr>Heatmap (pixel-level localization)</vt:lpstr>
      <vt:lpstr>Heatmap (pixel-level localization)</vt:lpstr>
      <vt:lpstr>Konačne metrike</vt:lpstr>
      <vt:lpstr>Reference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19</cp:revision>
  <dcterms:modified xsi:type="dcterms:W3CDTF">2025-12-24T20:39:57Z</dcterms:modified>
</cp:coreProperties>
</file>